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786A8-6BFF-4AF0-84EE-81116030ABCE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457A4-D4DA-4E0F-A26D-EED8E11B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56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12292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909DF-42E5-4B04-92A7-D83BFDB1C9D8}" type="slidenum">
              <a:rPr lang="it-IT" altLang="it-IT" b="0"/>
              <a:pPr/>
              <a:t>1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384845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2917EC-6B83-461B-A461-394869EAD752}" type="slidenum">
              <a:rPr lang="it-IT" altLang="it-IT" b="0"/>
              <a:pPr/>
              <a:t>2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29810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anose="020B0604020202020204" pitchFamily="34" charset="0"/>
            </a:endParaRPr>
          </a:p>
        </p:txBody>
      </p:sp>
      <p:sp>
        <p:nvSpPr>
          <p:cNvPr id="14340" name="Segnaposto numero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2422F9-A6C8-4649-AEC1-EF98271BA121}" type="slidenum">
              <a:rPr lang="it-IT" altLang="it-IT" b="0"/>
              <a:pPr/>
              <a:t>3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129485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2917EC-6B83-461B-A461-394869EAD752}" type="slidenum">
              <a:rPr lang="it-IT" altLang="it-IT" b="0"/>
              <a:pPr/>
              <a:t>4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382490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42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83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075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-129117" y="1"/>
            <a:ext cx="12465051" cy="1140884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wrap="none" rIns="48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203200"/>
            <a:ext cx="2861733" cy="79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83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-129117" y="1"/>
            <a:ext cx="12465051" cy="1140884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wrap="none" rIns="48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203200"/>
            <a:ext cx="2861733" cy="79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44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-129117" y="1"/>
            <a:ext cx="12465051" cy="1140884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wrap="none" rIns="48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203200"/>
            <a:ext cx="2861733" cy="79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7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5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3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00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81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72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50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9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13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99E-1039-464B-861B-A10FA4942671}" type="datetimeFigureOut">
              <a:rPr lang="it-IT" smtClean="0"/>
              <a:t>01/10/2024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16DBF-27FC-4A20-948C-8ED3199BBB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2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biblio.agripolis@unipd.it" TargetMode="External"/><Relationship Id="rId5" Type="http://schemas.openxmlformats.org/officeDocument/2006/relationships/hyperlink" Target="https://biblio.unipd.it/biblioteche/agripolis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.unipd.it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8"/>
          <p:cNvSpPr txBox="1">
            <a:spLocks noChangeArrowheads="1"/>
          </p:cNvSpPr>
          <p:nvPr/>
        </p:nvSpPr>
        <p:spPr bwMode="auto">
          <a:xfrm>
            <a:off x="5520267" y="1"/>
            <a:ext cx="6671733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8000" rIns="288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3733">
                <a:solidFill>
                  <a:schemeClr val="bg1"/>
                </a:solidFill>
              </a:rPr>
              <a:t>Agripolis Library</a:t>
            </a:r>
          </a:p>
        </p:txBody>
      </p:sp>
      <p:sp>
        <p:nvSpPr>
          <p:cNvPr id="11267" name="AutoShape 8" descr="https://bibliotecadigitale.cab.unipd.it/collezioni_navigazione/Members/bibliotecari/documentazione-cab/copy_of_loghi/sba_negativo.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2400"/>
          </a:p>
        </p:txBody>
      </p:sp>
      <p:pic>
        <p:nvPicPr>
          <p:cNvPr id="11268" name="Picture 9" descr="C:\Users\utentebiblio\Desktop\sba_negati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18" y="3302000"/>
            <a:ext cx="10879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C:\Users\utentebiblio\Desktop\sba_negati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18" y="3302000"/>
            <a:ext cx="10879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C:\Users\utentebiblio\Desktop\sba_negativ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67" y="317501"/>
            <a:ext cx="2683933" cy="6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sellaDiTesto 13"/>
          <p:cNvSpPr txBox="1">
            <a:spLocks noChangeArrowheads="1"/>
          </p:cNvSpPr>
          <p:nvPr/>
        </p:nvSpPr>
        <p:spPr bwMode="auto">
          <a:xfrm>
            <a:off x="8159751" y="1373719"/>
            <a:ext cx="4032249" cy="431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133" b="0" dirty="0">
                <a:solidFill>
                  <a:srgbClr val="C00000"/>
                </a:solidFill>
              </a:rPr>
              <a:t>OPENING HOURS</a:t>
            </a:r>
          </a:p>
          <a:p>
            <a:pPr eaLnBrk="1" hangingPunct="1"/>
            <a:r>
              <a:rPr lang="it-IT" altLang="it-IT" b="0" dirty="0" err="1"/>
              <a:t>Monday</a:t>
            </a:r>
            <a:r>
              <a:rPr lang="it-IT" altLang="it-IT" b="0" dirty="0"/>
              <a:t> </a:t>
            </a:r>
            <a:r>
              <a:rPr lang="it-IT" altLang="it-IT" b="0" dirty="0" smtClean="0"/>
              <a:t>– </a:t>
            </a:r>
            <a:r>
              <a:rPr lang="it-IT" altLang="it-IT" b="0" dirty="0" err="1" smtClean="0"/>
              <a:t>Thursday</a:t>
            </a:r>
            <a:r>
              <a:rPr lang="it-IT" altLang="it-IT" b="0" dirty="0" smtClean="0"/>
              <a:t> </a:t>
            </a:r>
          </a:p>
          <a:p>
            <a:pPr eaLnBrk="1" hangingPunct="1"/>
            <a:r>
              <a:rPr lang="it-IT" altLang="it-IT" b="0" dirty="0" smtClean="0"/>
              <a:t>8.30 </a:t>
            </a:r>
            <a:r>
              <a:rPr lang="it-IT" altLang="it-IT" b="0" dirty="0"/>
              <a:t>– 18.00</a:t>
            </a:r>
          </a:p>
          <a:p>
            <a:r>
              <a:rPr lang="it-IT" altLang="it-IT" b="0" dirty="0" err="1"/>
              <a:t>Friday</a:t>
            </a:r>
            <a:r>
              <a:rPr lang="it-IT" altLang="it-IT" b="0" dirty="0"/>
              <a:t> </a:t>
            </a:r>
          </a:p>
          <a:p>
            <a:r>
              <a:rPr lang="it-IT" altLang="it-IT" b="0" dirty="0"/>
              <a:t>8.30 – </a:t>
            </a:r>
            <a:r>
              <a:rPr lang="it-IT" altLang="it-IT" b="0" dirty="0" smtClean="0"/>
              <a:t>14.30</a:t>
            </a:r>
            <a:endParaRPr lang="it-IT" altLang="it-IT" b="0" dirty="0"/>
          </a:p>
          <a:p>
            <a:pPr eaLnBrk="1" hangingPunct="1"/>
            <a:endParaRPr lang="it-IT" altLang="it-IT" sz="2400" b="0" dirty="0"/>
          </a:p>
          <a:p>
            <a:pPr eaLnBrk="1" hangingPunct="1"/>
            <a:r>
              <a:rPr lang="it-IT" altLang="it-IT" sz="2133" b="0" dirty="0">
                <a:solidFill>
                  <a:srgbClr val="C00000"/>
                </a:solidFill>
              </a:rPr>
              <a:t>FIND US</a:t>
            </a:r>
          </a:p>
          <a:p>
            <a:pPr eaLnBrk="1" hangingPunct="1"/>
            <a:r>
              <a:rPr lang="it-IT" altLang="it-IT" sz="1867" b="0" dirty="0"/>
              <a:t>Pentagono Building- </a:t>
            </a:r>
            <a:r>
              <a:rPr lang="it-IT" altLang="it-IT" sz="1867" b="0" dirty="0" smtClean="0"/>
              <a:t>2nd </a:t>
            </a:r>
            <a:r>
              <a:rPr lang="it-IT" altLang="it-IT" sz="1867" b="0" dirty="0" err="1"/>
              <a:t>floor</a:t>
            </a:r>
            <a:endParaRPr lang="it-IT" altLang="it-IT" sz="1867" b="0" dirty="0"/>
          </a:p>
          <a:p>
            <a:pPr eaLnBrk="1" hangingPunct="1"/>
            <a:r>
              <a:rPr lang="it-IT" altLang="it-IT" sz="1867" b="0" dirty="0" err="1"/>
              <a:t>Agripolis</a:t>
            </a:r>
            <a:r>
              <a:rPr lang="it-IT" altLang="it-IT" sz="1867" b="0" dirty="0"/>
              <a:t> Campus</a:t>
            </a:r>
          </a:p>
          <a:p>
            <a:r>
              <a:rPr lang="it-IT" altLang="it-IT" sz="1600" b="0" dirty="0">
                <a:hlinkClick r:id="rId5"/>
              </a:rPr>
              <a:t>https://biblio.unipd.it/biblioteche/agripolis</a:t>
            </a:r>
            <a:endParaRPr lang="it-IT" altLang="it-IT" sz="1600" b="0" dirty="0"/>
          </a:p>
          <a:p>
            <a:pPr eaLnBrk="1" hangingPunct="1"/>
            <a:endParaRPr lang="it-IT" altLang="it-IT" sz="2400" b="0" dirty="0"/>
          </a:p>
          <a:p>
            <a:pPr eaLnBrk="1" hangingPunct="1"/>
            <a:r>
              <a:rPr lang="it-IT" altLang="it-IT" sz="2133" b="0" dirty="0">
                <a:solidFill>
                  <a:srgbClr val="C00000"/>
                </a:solidFill>
              </a:rPr>
              <a:t>CONTACTS</a:t>
            </a:r>
          </a:p>
          <a:p>
            <a:pPr eaLnBrk="1" hangingPunct="1"/>
            <a:r>
              <a:rPr lang="it-IT" altLang="it-IT" sz="1867" b="0" dirty="0"/>
              <a:t>tel. 049 8272513</a:t>
            </a:r>
            <a:br>
              <a:rPr lang="it-IT" altLang="it-IT" sz="1867" b="0" dirty="0"/>
            </a:br>
            <a:r>
              <a:rPr lang="it-IT" altLang="it-IT" sz="1867" b="0" dirty="0">
                <a:hlinkClick r:id="rId6"/>
              </a:rPr>
              <a:t>biblio.agripolis@unipd.it</a:t>
            </a:r>
            <a:endParaRPr lang="it-IT" altLang="it-IT" sz="1867" b="0" dirty="0"/>
          </a:p>
        </p:txBody>
      </p:sp>
      <p:pic>
        <p:nvPicPr>
          <p:cNvPr id="11272" name="Picture 14" descr="https://www.agrariamedicinaveterinaria.unipd.it/sites/agrariamedicinaveterinaria.unipd.it/files/styles/img_lancio_carosello_hp_2017/public/P4200023bis.jpg?itok=I5eAw_1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1464734"/>
            <a:ext cx="7677151" cy="505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851" y="5915327"/>
            <a:ext cx="912283" cy="9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CasellaDiTesto 1"/>
          <p:cNvSpPr txBox="1">
            <a:spLocks noChangeArrowheads="1"/>
          </p:cNvSpPr>
          <p:nvPr/>
        </p:nvSpPr>
        <p:spPr bwMode="auto">
          <a:xfrm>
            <a:off x="9529537" y="6141795"/>
            <a:ext cx="235032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867" b="0" dirty="0" err="1"/>
              <a:t>biblio.agripolis.unipd</a:t>
            </a:r>
            <a:endParaRPr lang="it-IT" altLang="it-IT" sz="1867" b="0" dirty="0"/>
          </a:p>
        </p:txBody>
      </p:sp>
    </p:spTree>
    <p:extLst>
      <p:ext uri="{BB962C8B-B14F-4D97-AF65-F5344CB8AC3E}">
        <p14:creationId xmlns:p14="http://schemas.microsoft.com/office/powerpoint/2010/main" val="770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4" y="1553634"/>
            <a:ext cx="6278033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s://upload.wikimedia.org/wikipedia/commons/7/70/QR_URL_itmwiki_Main_P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17" y="3873501"/>
            <a:ext cx="2639483" cy="26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asellaDiTesto 2"/>
          <p:cNvSpPr txBox="1">
            <a:spLocks noChangeArrowheads="1"/>
          </p:cNvSpPr>
          <p:nvPr/>
        </p:nvSpPr>
        <p:spPr bwMode="auto">
          <a:xfrm>
            <a:off x="7181851" y="2142067"/>
            <a:ext cx="24833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3200"/>
              <a:t>Book a seat</a:t>
            </a:r>
          </a:p>
        </p:txBody>
      </p:sp>
      <p:sp>
        <p:nvSpPr>
          <p:cNvPr id="15365" name="CasellaDiTesto 4"/>
          <p:cNvSpPr txBox="1">
            <a:spLocks noChangeArrowheads="1"/>
          </p:cNvSpPr>
          <p:nvPr/>
        </p:nvSpPr>
        <p:spPr bwMode="auto">
          <a:xfrm>
            <a:off x="2745317" y="4790017"/>
            <a:ext cx="58822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3200"/>
              <a:t>At you arrival, </a:t>
            </a:r>
          </a:p>
          <a:p>
            <a:r>
              <a:rPr lang="it-IT" altLang="it-IT" sz="3200"/>
              <a:t>confirm your reservation</a:t>
            </a:r>
          </a:p>
        </p:txBody>
      </p:sp>
      <p:sp>
        <p:nvSpPr>
          <p:cNvPr id="15366" name="CasellaDiTesto 8"/>
          <p:cNvSpPr txBox="1">
            <a:spLocks noChangeArrowheads="1"/>
          </p:cNvSpPr>
          <p:nvPr/>
        </p:nvSpPr>
        <p:spPr bwMode="auto">
          <a:xfrm>
            <a:off x="5520267" y="1"/>
            <a:ext cx="6671733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8000" rIns="288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3733">
                <a:solidFill>
                  <a:schemeClr val="bg1"/>
                </a:solidFill>
              </a:rPr>
              <a:t>Agripolis Library</a:t>
            </a:r>
          </a:p>
        </p:txBody>
      </p:sp>
    </p:spTree>
    <p:extLst>
      <p:ext uri="{BB962C8B-B14F-4D97-AF65-F5344CB8AC3E}">
        <p14:creationId xmlns:p14="http://schemas.microsoft.com/office/powerpoint/2010/main" val="14233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8"/>
          <p:cNvSpPr txBox="1">
            <a:spLocks noChangeArrowheads="1"/>
          </p:cNvSpPr>
          <p:nvPr/>
        </p:nvSpPr>
        <p:spPr bwMode="auto">
          <a:xfrm>
            <a:off x="5520267" y="1"/>
            <a:ext cx="6671733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8000" rIns="288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3733" dirty="0" err="1">
                <a:solidFill>
                  <a:schemeClr val="bg1"/>
                </a:solidFill>
              </a:rPr>
              <a:t>Agripolis</a:t>
            </a:r>
            <a:r>
              <a:rPr lang="it-IT" altLang="it-IT" sz="3733" dirty="0">
                <a:solidFill>
                  <a:schemeClr val="bg1"/>
                </a:solidFill>
              </a:rPr>
              <a:t> Library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41817" y="1486890"/>
            <a:ext cx="5992283" cy="388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333"/>
              </a:spcAft>
            </a:pPr>
            <a:r>
              <a:rPr lang="it-IT" altLang="it-IT" sz="2133" b="0" dirty="0"/>
              <a:t> </a:t>
            </a:r>
            <a:r>
              <a:rPr lang="it-IT" altLang="it-IT" sz="2133" dirty="0"/>
              <a:t>In the </a:t>
            </a:r>
            <a:r>
              <a:rPr lang="it-IT" altLang="it-IT" sz="2133" dirty="0" err="1"/>
              <a:t>library</a:t>
            </a:r>
            <a:r>
              <a:rPr lang="it-IT" altLang="it-IT" sz="2133" dirty="0"/>
              <a:t> </a:t>
            </a:r>
            <a:r>
              <a:rPr lang="it-IT" altLang="it-IT" sz="2133" dirty="0" err="1"/>
              <a:t>you</a:t>
            </a:r>
            <a:r>
              <a:rPr lang="it-IT" altLang="it-IT" sz="2133" dirty="0"/>
              <a:t> can:  </a:t>
            </a:r>
          </a:p>
          <a:p>
            <a:pPr algn="just">
              <a:spcAft>
                <a:spcPts val="1333"/>
              </a:spcAft>
              <a:buFont typeface="Wingdings" panose="05000000000000000000" pitchFamily="2" charset="2"/>
              <a:buChar char="ü"/>
            </a:pPr>
            <a:r>
              <a:rPr lang="en-US" altLang="it-IT" sz="2133" b="0" dirty="0"/>
              <a:t> read books, journals and other documents </a:t>
            </a:r>
          </a:p>
          <a:p>
            <a:pPr algn="just">
              <a:spcAft>
                <a:spcPts val="1333"/>
              </a:spcAft>
              <a:buFont typeface="Wingdings" panose="05000000000000000000" pitchFamily="2" charset="2"/>
              <a:buChar char="ü"/>
            </a:pPr>
            <a:r>
              <a:rPr lang="it-IT" altLang="it-IT" sz="2133" b="0" dirty="0"/>
              <a:t> </a:t>
            </a:r>
            <a:r>
              <a:rPr lang="it-IT" altLang="it-IT" sz="2133" b="0" dirty="0" err="1"/>
              <a:t>borrow</a:t>
            </a:r>
            <a:r>
              <a:rPr lang="it-IT" altLang="it-IT" sz="2133" b="0" dirty="0"/>
              <a:t> books</a:t>
            </a:r>
          </a:p>
          <a:p>
            <a:pPr algn="just">
              <a:spcAft>
                <a:spcPts val="1333"/>
              </a:spcAft>
              <a:buFont typeface="Wingdings" panose="05000000000000000000" pitchFamily="2" charset="2"/>
              <a:buChar char="ü"/>
            </a:pPr>
            <a:r>
              <a:rPr lang="it-IT" altLang="it-IT" sz="2133" b="0" dirty="0"/>
              <a:t> </a:t>
            </a:r>
            <a:r>
              <a:rPr lang="it-IT" altLang="it-IT" sz="2133" b="0" dirty="0" err="1"/>
              <a:t>access</a:t>
            </a:r>
            <a:r>
              <a:rPr lang="it-IT" altLang="it-IT" sz="2133" b="0" dirty="0"/>
              <a:t> to online </a:t>
            </a:r>
            <a:r>
              <a:rPr lang="it-IT" altLang="it-IT" sz="2133" b="0" dirty="0" err="1"/>
              <a:t>journals</a:t>
            </a:r>
            <a:r>
              <a:rPr lang="it-IT" altLang="it-IT" sz="2133" b="0" dirty="0"/>
              <a:t>, e-books, </a:t>
            </a:r>
            <a:r>
              <a:rPr lang="it-IT" altLang="it-IT" sz="2133" b="0" dirty="0" err="1"/>
              <a:t>databases</a:t>
            </a:r>
            <a:endParaRPr lang="it-IT" altLang="it-IT" sz="2133" b="0" dirty="0"/>
          </a:p>
          <a:p>
            <a:pPr algn="just">
              <a:spcAft>
                <a:spcPts val="1333"/>
              </a:spcAft>
              <a:buFont typeface="Wingdings" panose="05000000000000000000" pitchFamily="2" charset="2"/>
              <a:buChar char="ü"/>
            </a:pPr>
            <a:r>
              <a:rPr lang="it-IT" altLang="it-IT" sz="2133" b="0" dirty="0"/>
              <a:t> use PC </a:t>
            </a:r>
            <a:r>
              <a:rPr lang="it-IT" altLang="it-IT" sz="2133" b="0" dirty="0" err="1"/>
              <a:t>stations</a:t>
            </a:r>
            <a:r>
              <a:rPr lang="it-IT" altLang="it-IT" sz="2133" b="0" dirty="0"/>
              <a:t> and </a:t>
            </a:r>
            <a:r>
              <a:rPr lang="it-IT" altLang="it-IT" sz="2133" b="0" dirty="0" err="1" smtClean="0"/>
              <a:t>wifi</a:t>
            </a:r>
            <a:endParaRPr lang="it-IT" altLang="it-IT" sz="2133" b="0" dirty="0"/>
          </a:p>
          <a:p>
            <a:pPr algn="just">
              <a:spcAft>
                <a:spcPts val="1333"/>
              </a:spcAft>
              <a:buFont typeface="Wingdings" panose="05000000000000000000" pitchFamily="2" charset="2"/>
              <a:buChar char="ü"/>
            </a:pPr>
            <a:r>
              <a:rPr lang="it-IT" altLang="it-IT" sz="2133" b="0" dirty="0"/>
              <a:t> </a:t>
            </a:r>
            <a:r>
              <a:rPr lang="it-IT" altLang="it-IT" sz="2133" b="0" dirty="0" err="1"/>
              <a:t>photocopy</a:t>
            </a:r>
            <a:r>
              <a:rPr lang="it-IT" altLang="it-IT" sz="2133" b="0" dirty="0"/>
              <a:t> and </a:t>
            </a:r>
            <a:r>
              <a:rPr lang="it-IT" altLang="it-IT" sz="2133" b="0" dirty="0" err="1"/>
              <a:t>print</a:t>
            </a:r>
            <a:r>
              <a:rPr lang="it-IT" altLang="it-IT" sz="2133" b="0" dirty="0"/>
              <a:t> </a:t>
            </a:r>
            <a:r>
              <a:rPr lang="it-IT" altLang="it-IT" sz="2133" b="0" dirty="0" err="1"/>
              <a:t>documents</a:t>
            </a:r>
            <a:endParaRPr lang="it-IT" altLang="it-IT" sz="2133" b="0" dirty="0"/>
          </a:p>
          <a:p>
            <a:pPr algn="just">
              <a:spcAft>
                <a:spcPts val="1333"/>
              </a:spcAft>
              <a:buFont typeface="Wingdings" panose="05000000000000000000" pitchFamily="2" charset="2"/>
              <a:buChar char="ü"/>
            </a:pPr>
            <a:r>
              <a:rPr lang="it-IT" altLang="it-IT" sz="2133" b="0" dirty="0"/>
              <a:t> </a:t>
            </a:r>
            <a:r>
              <a:rPr lang="it-IT" altLang="it-IT" sz="2133" b="0" dirty="0" err="1"/>
              <a:t>attend</a:t>
            </a:r>
            <a:r>
              <a:rPr lang="it-IT" altLang="it-IT" sz="2133" b="0" dirty="0"/>
              <a:t> training </a:t>
            </a:r>
            <a:r>
              <a:rPr lang="it-IT" altLang="it-IT" sz="2133" b="0" dirty="0" err="1"/>
              <a:t>courses</a:t>
            </a:r>
            <a:r>
              <a:rPr lang="it-IT" altLang="it-IT" sz="2133" b="0" dirty="0"/>
              <a:t> </a:t>
            </a:r>
          </a:p>
          <a:p>
            <a:pPr algn="just">
              <a:spcAft>
                <a:spcPts val="1333"/>
              </a:spcAft>
              <a:buFont typeface="Wingdings" panose="05000000000000000000" pitchFamily="2" charset="2"/>
              <a:buChar char="ü"/>
            </a:pPr>
            <a:r>
              <a:rPr lang="it-IT" altLang="it-IT" sz="2133" b="0" dirty="0"/>
              <a:t> use </a:t>
            </a:r>
            <a:r>
              <a:rPr lang="it-IT" altLang="it-IT" sz="2133" b="0" dirty="0" err="1"/>
              <a:t>reference</a:t>
            </a:r>
            <a:r>
              <a:rPr lang="it-IT" altLang="it-IT" sz="2133" b="0" dirty="0"/>
              <a:t> service</a:t>
            </a:r>
          </a:p>
        </p:txBody>
      </p:sp>
      <p:sp>
        <p:nvSpPr>
          <p:cNvPr id="13316" name="AutoShape 2" descr="https://bibliotecadigitale.cab.unipd.it/collezioni_navigazione/Members/bibliotecari/documentazione-cab/copy_of_loghi/sba_negativo.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2400"/>
          </a:p>
        </p:txBody>
      </p:sp>
      <p:sp>
        <p:nvSpPr>
          <p:cNvPr id="13317" name="AutoShape 4" descr="https://bibliotecadigitale.cab.unipd.it/collezioni_navigazione/Members/bibliotecari/documentazione-cab/copy_of_loghi/sba_negativo.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2400"/>
          </a:p>
        </p:txBody>
      </p:sp>
      <p:pic>
        <p:nvPicPr>
          <p:cNvPr id="13318" name="Picture 11" descr="C:\Users\utentebiblio\Desktop\sba_negativ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67" y="317501"/>
            <a:ext cx="2683933" cy="6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Z:\foto agripolis\bibli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2" y="1440384"/>
            <a:ext cx="5736167" cy="392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10"/>
          <p:cNvSpPr txBox="1">
            <a:spLocks noChangeArrowheads="1"/>
          </p:cNvSpPr>
          <p:nvPr/>
        </p:nvSpPr>
        <p:spPr bwMode="auto">
          <a:xfrm>
            <a:off x="207432" y="5685350"/>
            <a:ext cx="11292905" cy="9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it-IT" altLang="it-IT" sz="2400" dirty="0" smtClean="0">
                <a:solidFill>
                  <a:srgbClr val="C00000"/>
                </a:solidFill>
              </a:rPr>
              <a:t>TEXTBOOKS</a:t>
            </a:r>
            <a:endParaRPr lang="it-IT" altLang="it-IT" sz="2400" dirty="0">
              <a:solidFill>
                <a:srgbClr val="C00000"/>
              </a:solidFill>
            </a:endParaRPr>
          </a:p>
          <a:p>
            <a:pPr algn="just"/>
            <a:r>
              <a:rPr lang="it-IT" altLang="it-IT" sz="2130" b="0" dirty="0" err="1" smtClean="0"/>
              <a:t>You</a:t>
            </a:r>
            <a:r>
              <a:rPr lang="it-IT" altLang="it-IT" sz="2130" b="0" dirty="0" smtClean="0"/>
              <a:t> can </a:t>
            </a:r>
            <a:r>
              <a:rPr lang="it-IT" altLang="it-IT" sz="2130" b="0" dirty="0" err="1" smtClean="0"/>
              <a:t>search</a:t>
            </a:r>
            <a:r>
              <a:rPr lang="it-IT" altLang="it-IT" sz="2130" b="0" dirty="0" smtClean="0"/>
              <a:t> </a:t>
            </a:r>
            <a:r>
              <a:rPr lang="it-IT" altLang="it-IT" sz="2130" b="0" dirty="0" err="1" smtClean="0"/>
              <a:t>them</a:t>
            </a:r>
            <a:r>
              <a:rPr lang="it-IT" altLang="it-IT" sz="2130" b="0" dirty="0" smtClean="0"/>
              <a:t> via Galileo </a:t>
            </a:r>
            <a:r>
              <a:rPr lang="it-IT" altLang="it-IT" sz="2130" b="0" dirty="0" err="1"/>
              <a:t>Discovery</a:t>
            </a:r>
            <a:r>
              <a:rPr lang="it-IT" altLang="it-IT" sz="2130" b="0" dirty="0"/>
              <a:t> </a:t>
            </a:r>
            <a:r>
              <a:rPr lang="it-IT" altLang="it-IT" sz="2130" b="0" dirty="0" smtClean="0"/>
              <a:t>or click         in the </a:t>
            </a:r>
            <a:r>
              <a:rPr lang="it-IT" altLang="it-IT" sz="2130" b="0" dirty="0" err="1" smtClean="0"/>
              <a:t>syllabus</a:t>
            </a:r>
            <a:r>
              <a:rPr lang="it-IT" altLang="it-IT" sz="2130" b="0" dirty="0" smtClean="0"/>
              <a:t> in </a:t>
            </a:r>
            <a:r>
              <a:rPr lang="it-IT" altLang="it-IT" sz="2130" b="0" dirty="0"/>
              <a:t>UNIWEB</a:t>
            </a:r>
          </a:p>
        </p:txBody>
      </p:sp>
      <p:pic>
        <p:nvPicPr>
          <p:cNvPr id="9" name="Picture 6" descr="Cerca nel cata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84" y="6219135"/>
            <a:ext cx="383900" cy="38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8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CasellaDiTesto 8"/>
          <p:cNvSpPr txBox="1">
            <a:spLocks noChangeArrowheads="1"/>
          </p:cNvSpPr>
          <p:nvPr/>
        </p:nvSpPr>
        <p:spPr bwMode="auto">
          <a:xfrm>
            <a:off x="5520267" y="0"/>
            <a:ext cx="6671733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8000" rIns="288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3733" dirty="0" smtClean="0">
                <a:solidFill>
                  <a:schemeClr val="bg1"/>
                </a:solidFill>
                <a:hlinkClick r:id="rId3"/>
              </a:rPr>
              <a:t>biblio.unipd.it</a:t>
            </a:r>
            <a:endParaRPr lang="it-IT" altLang="it-IT" sz="3733" dirty="0" smtClean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/>
          <p:nvPr/>
        </p:nvPicPr>
        <p:blipFill rotWithShape="1">
          <a:blip r:embed="rId4"/>
          <a:srcRect l="526" t="11200" r="784" b="3124"/>
          <a:stretch/>
        </p:blipFill>
        <p:spPr bwMode="auto">
          <a:xfrm>
            <a:off x="1636667" y="1634897"/>
            <a:ext cx="8953500" cy="4371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675" y="4909032"/>
            <a:ext cx="1707028" cy="28044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423" y="1978568"/>
            <a:ext cx="1335140" cy="95105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2771" y="2201091"/>
            <a:ext cx="652329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111</Words>
  <Application>Microsoft Office PowerPoint</Application>
  <PresentationFormat>Widescreen</PresentationFormat>
  <Paragraphs>35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Maria Rosa</cp:lastModifiedBy>
  <cp:revision>7</cp:revision>
  <dcterms:created xsi:type="dcterms:W3CDTF">2021-09-23T13:42:39Z</dcterms:created>
  <dcterms:modified xsi:type="dcterms:W3CDTF">2024-10-01T08:40:21Z</dcterms:modified>
</cp:coreProperties>
</file>